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4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46" y="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F1219-2998-42D0-BF26-B4D03C96702D}" type="datetimeFigureOut">
              <a:rPr lang="ko-KR" altLang="en-US" smtClean="0"/>
              <a:t>2018-11-11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15A0D-0DB6-4D53-B209-A30EDDAA9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4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583087"/>
          </a:xfrm>
        </p:spPr>
        <p:txBody>
          <a:bodyPr anchor="ctr">
            <a:normAutofit/>
          </a:bodyPr>
          <a:lstStyle>
            <a:lvl1pPr algn="ctr">
              <a:defRPr sz="3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3442638"/>
            <a:ext cx="6858000" cy="978351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0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55" y="767596"/>
            <a:ext cx="8921691" cy="60484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103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0354AA-C1CE-4F09-8872-1918D93CB47F}"/>
              </a:ext>
            </a:extLst>
          </p:cNvPr>
          <p:cNvCxnSpPr/>
          <p:nvPr userDrawn="1"/>
        </p:nvCxnSpPr>
        <p:spPr>
          <a:xfrm>
            <a:off x="0" y="681037"/>
            <a:ext cx="9144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1259" y="6389903"/>
            <a:ext cx="2057400" cy="365125"/>
          </a:xfrm>
        </p:spPr>
        <p:txBody>
          <a:bodyPr/>
          <a:lstStyle/>
          <a:p>
            <a:fld id="{E4D8320E-39EC-4655-AE03-9EB4474ACD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57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A8596-0CD5-42B8-8245-06C941BEBDFA}" type="datetime1">
              <a:rPr lang="ko-KR" altLang="en-US" smtClean="0"/>
              <a:t>2018-11-11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8320E-39EC-4655-AE03-9EB4474ACD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22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8FA13-C5C0-48B9-9AD7-25B6ACD55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Effective Approaches to Attention-based</a:t>
            </a:r>
            <a:br>
              <a:rPr lang="en-US" altLang="ko-KR" sz="3600" b="1" dirty="0"/>
            </a:br>
            <a:r>
              <a:rPr lang="en-US" altLang="ko-KR" sz="3600" b="1" dirty="0"/>
              <a:t>Neural Machine Translation</a:t>
            </a:r>
            <a:endParaRPr lang="ko-KR" altLang="en-US" sz="36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735759-C5E7-4CFA-88A8-A672BFEC99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18/11/10 </a:t>
            </a:r>
          </a:p>
          <a:p>
            <a:r>
              <a:rPr lang="ko-KR" altLang="en-US" dirty="0"/>
              <a:t>김보섭</a:t>
            </a:r>
          </a:p>
        </p:txBody>
      </p:sp>
    </p:spTree>
    <p:extLst>
      <p:ext uri="{BB962C8B-B14F-4D97-AF65-F5344CB8AC3E}">
        <p14:creationId xmlns:p14="http://schemas.microsoft.com/office/powerpoint/2010/main" val="118898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Attention-based Models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Local Attention (2/2)</a:t>
            </a:r>
          </a:p>
          <a:p>
            <a:pPr marL="0" indent="0" algn="just">
              <a:buNone/>
            </a:pPr>
            <a:r>
              <a:rPr lang="en-US" altLang="ko-KR" sz="2000" dirty="0"/>
              <a:t>Global attention</a:t>
            </a:r>
            <a:r>
              <a:rPr lang="ko-KR" altLang="en-US" sz="2000" dirty="0"/>
              <a:t>의 경우 </a:t>
            </a:r>
            <a:r>
              <a:rPr lang="en-US" altLang="ko-KR" sz="2000" dirty="0"/>
              <a:t>source sentence</a:t>
            </a:r>
            <a:r>
              <a:rPr lang="ko-KR" altLang="en-US" sz="2000" dirty="0"/>
              <a:t>가 길어지면 </a:t>
            </a:r>
            <a:r>
              <a:rPr lang="en-US" altLang="ko-KR" sz="2000" dirty="0"/>
              <a:t>translate</a:t>
            </a:r>
            <a:r>
              <a:rPr lang="ko-KR" altLang="en-US" sz="2000" dirty="0"/>
              <a:t>하기가 </a:t>
            </a:r>
            <a:r>
              <a:rPr lang="en-US" altLang="ko-KR" sz="2000" dirty="0"/>
              <a:t>impractical, expensive</a:t>
            </a:r>
            <a:r>
              <a:rPr lang="ko-KR" altLang="en-US" sz="2000" dirty="0"/>
              <a:t>해지는 문제가 발생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solidFill>
                  <a:srgbClr val="0070C0"/>
                </a:solidFill>
                <a:sym typeface="Wingdings" panose="05000000000000000000" pitchFamily="2" charset="2"/>
              </a:rPr>
              <a:t>source sentence</a:t>
            </a:r>
            <a:r>
              <a:rPr lang="ko-KR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2000" dirty="0">
                <a:solidFill>
                  <a:srgbClr val="0070C0"/>
                </a:solidFill>
                <a:sym typeface="Wingdings" panose="05000000000000000000" pitchFamily="2" charset="2"/>
              </a:rPr>
              <a:t>subset</a:t>
            </a:r>
            <a:r>
              <a:rPr lang="ko-KR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만 고려하는 것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936399-7CC8-4CC7-BBCC-44EFBF877075}"/>
              </a:ext>
            </a:extLst>
          </p:cNvPr>
          <p:cNvGrpSpPr/>
          <p:nvPr/>
        </p:nvGrpSpPr>
        <p:grpSpPr>
          <a:xfrm>
            <a:off x="839262" y="2030133"/>
            <a:ext cx="7465477" cy="4320000"/>
            <a:chOff x="464904" y="2004969"/>
            <a:chExt cx="7465477" cy="432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2036F5-21A6-423A-B693-92704BF56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937"/>
            <a:stretch/>
          </p:blipFill>
          <p:spPr>
            <a:xfrm>
              <a:off x="4276647" y="2173983"/>
              <a:ext cx="3653734" cy="398197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C41D8F-B927-43E1-9D77-8EF2D771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904" y="2004969"/>
              <a:ext cx="3256057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20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Attention-based Models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Input-feeding Approach</a:t>
            </a:r>
          </a:p>
          <a:p>
            <a:pPr marL="0" indent="0" algn="just">
              <a:buNone/>
            </a:pPr>
            <a:r>
              <a:rPr lang="en-US" altLang="ko-KR" sz="2000" dirty="0"/>
              <a:t>Global Attention, Local Attention</a:t>
            </a:r>
            <a:r>
              <a:rPr lang="ko-KR" altLang="en-US" sz="2000" dirty="0"/>
              <a:t>은 </a:t>
            </a:r>
            <a:r>
              <a:rPr lang="en-US" altLang="ko-KR" sz="2000" dirty="0"/>
              <a:t>time step</a:t>
            </a:r>
            <a:r>
              <a:rPr lang="ko-KR" altLang="en-US" sz="2000" dirty="0"/>
              <a:t>마다 </a:t>
            </a:r>
            <a:r>
              <a:rPr lang="en-US" altLang="ko-KR" sz="2000" dirty="0"/>
              <a:t>independent </a:t>
            </a:r>
            <a:r>
              <a:rPr lang="ko-KR" altLang="en-US" sz="2000" dirty="0"/>
              <a:t>하게 결정되므로</a:t>
            </a:r>
            <a:r>
              <a:rPr lang="en-US" altLang="ko-KR" sz="2000" dirty="0"/>
              <a:t> suboptimal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solidFill>
                  <a:srgbClr val="0070C0"/>
                </a:solidFill>
                <a:sym typeface="Wingdings" panose="05000000000000000000" pitchFamily="2" charset="2"/>
              </a:rPr>
              <a:t>suboptimal</a:t>
            </a:r>
            <a:r>
              <a:rPr lang="ko-KR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을 최대한 줄이기 위해 이전 </a:t>
            </a:r>
            <a:r>
              <a:rPr lang="en-US" altLang="ko-KR" sz="2000" dirty="0">
                <a:solidFill>
                  <a:srgbClr val="0070C0"/>
                </a:solidFill>
                <a:sym typeface="Wingdings" panose="05000000000000000000" pitchFamily="2" charset="2"/>
              </a:rPr>
              <a:t>step</a:t>
            </a:r>
            <a:r>
              <a:rPr lang="ko-KR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2000" dirty="0">
                <a:solidFill>
                  <a:srgbClr val="0070C0"/>
                </a:solidFill>
                <a:sym typeface="Wingdings" panose="05000000000000000000" pitchFamily="2" charset="2"/>
              </a:rPr>
              <a:t>attention</a:t>
            </a:r>
            <a:r>
              <a:rPr lang="ko-KR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 정보를 전달</a:t>
            </a:r>
            <a:endParaRPr lang="en-US" altLang="ko-KR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C50D7A-DF61-44ED-96BE-E4820049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22" y="1996584"/>
            <a:ext cx="427595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3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Experiments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English-German</a:t>
            </a:r>
            <a:r>
              <a:rPr lang="ko-KR" altLang="en-US" dirty="0"/>
              <a:t> </a:t>
            </a:r>
            <a:r>
              <a:rPr lang="en-US" altLang="ko-KR" dirty="0"/>
              <a:t>Results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11AF9F-7A3D-439B-AE31-3FB091AE6E50}"/>
              </a:ext>
            </a:extLst>
          </p:cNvPr>
          <p:cNvGrpSpPr/>
          <p:nvPr/>
        </p:nvGrpSpPr>
        <p:grpSpPr>
          <a:xfrm>
            <a:off x="273619" y="2243824"/>
            <a:ext cx="8596763" cy="3096000"/>
            <a:chOff x="294273" y="2243824"/>
            <a:chExt cx="8596763" cy="309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871A09-4D5C-4174-A8F5-BCD1B4A4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273" y="2243824"/>
              <a:ext cx="5373871" cy="3096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F1988-ABB2-4075-9041-4C0DFD3A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3041" y="3143824"/>
              <a:ext cx="3097995" cy="12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334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Experiments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German-English</a:t>
            </a:r>
            <a:r>
              <a:rPr lang="ko-KR" altLang="en-US" dirty="0"/>
              <a:t> </a:t>
            </a:r>
            <a:r>
              <a:rPr lang="en-US" altLang="ko-KR" dirty="0"/>
              <a:t>Results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096B73-B293-4B59-B8DC-9D158FBA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91" y="1279317"/>
            <a:ext cx="578821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9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Analysis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Learning curves &amp; Effects of Translating Long Sentences</a:t>
            </a:r>
          </a:p>
          <a:p>
            <a:pPr marL="0" indent="0">
              <a:buNone/>
            </a:pPr>
            <a:r>
              <a:rPr lang="ko-KR" altLang="en-US" sz="2000" dirty="0"/>
              <a:t>제안한 </a:t>
            </a:r>
            <a:r>
              <a:rPr lang="en-US" altLang="ko-KR" sz="2000" dirty="0"/>
              <a:t>Attention mechanism</a:t>
            </a:r>
            <a:r>
              <a:rPr lang="ko-KR" altLang="en-US" sz="2000" dirty="0"/>
              <a:t>이 적용된 </a:t>
            </a:r>
            <a:r>
              <a:rPr lang="en-US" altLang="ko-KR" sz="2000" dirty="0"/>
              <a:t>NMT</a:t>
            </a:r>
            <a:r>
              <a:rPr lang="ko-KR" altLang="en-US" sz="2000" dirty="0"/>
              <a:t>가 그렇지 않은 것보다 </a:t>
            </a:r>
            <a:r>
              <a:rPr lang="ko-KR" altLang="en-US" sz="2000" dirty="0">
                <a:solidFill>
                  <a:srgbClr val="0070C0"/>
                </a:solidFill>
              </a:rPr>
              <a:t>학습의 수렴속도가 빠르며</a:t>
            </a:r>
            <a:r>
              <a:rPr lang="en-US" altLang="ko-KR" sz="2000" dirty="0">
                <a:solidFill>
                  <a:srgbClr val="0070C0"/>
                </a:solidFill>
              </a:rPr>
              <a:t>, long sentences</a:t>
            </a:r>
            <a:r>
              <a:rPr lang="ko-KR" altLang="en-US" sz="2000" dirty="0">
                <a:solidFill>
                  <a:srgbClr val="0070C0"/>
                </a:solidFill>
              </a:rPr>
              <a:t>를 처리하는데 효과적임을 알 수 있음</a:t>
            </a:r>
            <a:endParaRPr lang="en-US" altLang="ko-KR" sz="2000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825F55-40E0-4B2C-A385-AC5B7CC1072F}"/>
              </a:ext>
            </a:extLst>
          </p:cNvPr>
          <p:cNvGrpSpPr/>
          <p:nvPr/>
        </p:nvGrpSpPr>
        <p:grpSpPr>
          <a:xfrm>
            <a:off x="359856" y="2249828"/>
            <a:ext cx="8424289" cy="2880000"/>
            <a:chOff x="464370" y="2367268"/>
            <a:chExt cx="8424289" cy="288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F15BEBC-3A7C-494F-8320-588345CC3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370" y="2367268"/>
              <a:ext cx="4077838" cy="288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4C9584-E0AF-4CB3-93AA-9A9F0E13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395" y="2367268"/>
              <a:ext cx="4202264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1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Analysis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Choices of Attentional Architectures &amp; Alignment Quality (1/2)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6789FE-62E1-44A2-89D1-094B77A0EBB5}"/>
              </a:ext>
            </a:extLst>
          </p:cNvPr>
          <p:cNvGrpSpPr/>
          <p:nvPr/>
        </p:nvGrpSpPr>
        <p:grpSpPr>
          <a:xfrm>
            <a:off x="241118" y="1460142"/>
            <a:ext cx="8661764" cy="3600000"/>
            <a:chOff x="226895" y="1374413"/>
            <a:chExt cx="8661764" cy="360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A4E472-4224-4E48-800D-1E9501A9E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895" y="1374413"/>
              <a:ext cx="4811215" cy="360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4849DA-3EE9-4F1A-88A6-94E4A42D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8507" y="2094413"/>
              <a:ext cx="3810152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2740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Analysis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Choices of Attentional Architectures &amp; Alignment Quality (2/2)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1E05DA-2CDD-4782-A670-AAE72657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61" y="1424486"/>
            <a:ext cx="716027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Analysis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Sample Translations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DCDFEC-14FF-4510-B603-CDDCDDF6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70" y="1352991"/>
            <a:ext cx="5541860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9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Conclusion &amp; </a:t>
            </a:r>
            <a:r>
              <a:rPr lang="en-US" altLang="ko-KR" b="1" dirty="0" err="1"/>
              <a:t>QnA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NMT</a:t>
            </a:r>
            <a:r>
              <a:rPr lang="ko-KR" altLang="en-US" dirty="0"/>
              <a:t>에 적용할 수 있는 </a:t>
            </a:r>
            <a:r>
              <a:rPr lang="en-US" altLang="ko-KR" dirty="0"/>
              <a:t>attentional mechanism</a:t>
            </a:r>
            <a:r>
              <a:rPr lang="ko-KR" altLang="en-US" dirty="0"/>
              <a:t>으로 </a:t>
            </a:r>
            <a:r>
              <a:rPr lang="en-US" altLang="ko-KR" dirty="0">
                <a:solidFill>
                  <a:srgbClr val="0070C0"/>
                </a:solidFill>
              </a:rPr>
              <a:t>Global approach</a:t>
            </a:r>
            <a:r>
              <a:rPr lang="ko-KR" altLang="en-US" dirty="0">
                <a:solidFill>
                  <a:srgbClr val="0070C0"/>
                </a:solidFill>
              </a:rPr>
              <a:t>와 </a:t>
            </a:r>
            <a:r>
              <a:rPr lang="en-US" altLang="ko-KR" dirty="0">
                <a:solidFill>
                  <a:srgbClr val="0070C0"/>
                </a:solidFill>
              </a:rPr>
              <a:t>Local approach</a:t>
            </a:r>
            <a:r>
              <a:rPr lang="ko-KR" altLang="en-US" dirty="0">
                <a:solidFill>
                  <a:srgbClr val="0070C0"/>
                </a:solidFill>
              </a:rPr>
              <a:t>를 제안하고</a:t>
            </a:r>
            <a:r>
              <a:rPr lang="en-US" altLang="ko-KR" dirty="0">
                <a:solidFill>
                  <a:srgbClr val="0070C0"/>
                </a:solidFill>
              </a:rPr>
              <a:t>, WMT’14, WMT’15</a:t>
            </a:r>
            <a:r>
              <a:rPr lang="ko-KR" altLang="en-US" dirty="0">
                <a:solidFill>
                  <a:srgbClr val="0070C0"/>
                </a:solidFill>
              </a:rPr>
              <a:t>에서 </a:t>
            </a:r>
            <a:r>
              <a:rPr lang="en-US" altLang="ko-KR" dirty="0">
                <a:solidFill>
                  <a:srgbClr val="0070C0"/>
                </a:solidFill>
              </a:rPr>
              <a:t>SOTA</a:t>
            </a:r>
            <a:r>
              <a:rPr lang="ko-KR" altLang="en-US" dirty="0">
                <a:solidFill>
                  <a:srgbClr val="0070C0"/>
                </a:solidFill>
              </a:rPr>
              <a:t>임을 확인</a:t>
            </a:r>
            <a:endParaRPr lang="en-US" altLang="ko-K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4E8A16-110C-457E-8A8B-81DB3E79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487" y="2119312"/>
            <a:ext cx="288102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Agenda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dirty="0"/>
              <a:t>Introduction</a:t>
            </a:r>
          </a:p>
          <a:p>
            <a:pPr marL="457200" indent="-457200">
              <a:buAutoNum type="arabicPeriod"/>
            </a:pPr>
            <a:r>
              <a:rPr lang="en-US" altLang="ko-KR" dirty="0"/>
              <a:t>Neural Machine Translation</a:t>
            </a:r>
          </a:p>
          <a:p>
            <a:pPr marL="457200" indent="-457200">
              <a:buAutoNum type="arabicPeriod"/>
            </a:pPr>
            <a:r>
              <a:rPr lang="en-US" altLang="ko-KR" dirty="0"/>
              <a:t>Attention-based Model</a:t>
            </a:r>
          </a:p>
          <a:p>
            <a:pPr lvl="1"/>
            <a:r>
              <a:rPr lang="en-US" altLang="ko-KR" dirty="0"/>
              <a:t>Global Attention</a:t>
            </a:r>
          </a:p>
          <a:p>
            <a:pPr lvl="1"/>
            <a:r>
              <a:rPr lang="en-US" altLang="ko-KR" dirty="0"/>
              <a:t>Local Attention</a:t>
            </a:r>
          </a:p>
          <a:p>
            <a:pPr lvl="1"/>
            <a:r>
              <a:rPr lang="en-US" altLang="ko-KR" dirty="0"/>
              <a:t>Input-feeding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Conclusion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28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본 논문에서는 </a:t>
            </a:r>
            <a:r>
              <a:rPr lang="en-US" altLang="ko-KR" dirty="0">
                <a:solidFill>
                  <a:srgbClr val="0070C0"/>
                </a:solidFill>
              </a:rPr>
              <a:t>Neural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Machine Translation</a:t>
            </a:r>
            <a:r>
              <a:rPr lang="ko-KR" altLang="en-US" dirty="0">
                <a:solidFill>
                  <a:srgbClr val="0070C0"/>
                </a:solidFill>
              </a:rPr>
              <a:t>에서 활용할 수 있는 단순하면서도 매우 효과적인 두 가지의 </a:t>
            </a:r>
            <a:r>
              <a:rPr lang="en-US" altLang="ko-KR" dirty="0">
                <a:solidFill>
                  <a:srgbClr val="0070C0"/>
                </a:solidFill>
              </a:rPr>
              <a:t>attentional mechanism</a:t>
            </a:r>
            <a:r>
              <a:rPr lang="ko-KR" altLang="en-US" dirty="0">
                <a:solidFill>
                  <a:srgbClr val="0070C0"/>
                </a:solidFill>
              </a:rPr>
              <a:t>을 제안함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dirty="0"/>
              <a:t>Global approach : all source words are attended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			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Global Attention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Local approach : only a subset of source words are considered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			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Local Attention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95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Neural</a:t>
            </a:r>
            <a:r>
              <a:rPr lang="ko-KR" altLang="en-US" b="1" dirty="0"/>
              <a:t> </a:t>
            </a:r>
            <a:r>
              <a:rPr lang="en-US" altLang="ko-KR" b="1" dirty="0"/>
              <a:t>Machine</a:t>
            </a:r>
            <a:r>
              <a:rPr lang="ko-KR" altLang="en-US" b="1" dirty="0"/>
              <a:t> </a:t>
            </a:r>
            <a:r>
              <a:rPr lang="en-US" altLang="ko-KR" b="1" dirty="0"/>
              <a:t>Translation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3D0E99D-EED9-4FF8-9A57-00EABAAB2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/>
                  <a:t>Neural Machine Translation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neural network</a:t>
                </a:r>
                <a:r>
                  <a:rPr lang="ko-KR" altLang="en-US" dirty="0"/>
                  <a:t>가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source sentence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가 주어졌을 때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, target sentence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로 번역될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rgbClr val="0070C0"/>
                    </a:solidFill>
                  </a:rPr>
                  <a:t>를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modeling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하는 것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r>
                  <a:rPr lang="en-US" altLang="ko-KR" dirty="0"/>
                  <a:t>A basic form of NMT consist of two components: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altLang="ko-KR" sz="2000" dirty="0"/>
                  <a:t>An encoder which computes a representations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ko-KR" sz="2000" dirty="0"/>
                  <a:t> for each source sentence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altLang="ko-KR" sz="2000" dirty="0"/>
                  <a:t>A decoder which generates one target word at a time and hence decompose the conditional probability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2000" b="0" dirty="0"/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unc>
                          <m:func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b="0" dirty="0"/>
                  <a:t>		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altLang="ko-KR" sz="2000" b="0" dirty="0"/>
              </a:p>
              <a:p>
                <a:pPr marL="0" indent="0">
                  <a:buNone/>
                </a:pPr>
                <a:r>
                  <a:rPr lang="en-US" altLang="ko-KR" sz="2000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ko-KR" sz="2000" b="0" dirty="0"/>
              </a:p>
              <a:p>
                <a:pPr marL="0" indent="0">
                  <a:buNone/>
                </a:pPr>
                <a:r>
                  <a:rPr lang="en-US" altLang="ko-KR" sz="1600" b="0" dirty="0"/>
                  <a:t>				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𝑠𝑜𝑢𝑟𝑐𝑒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𝑠𝑒𝑛𝑡𝑒𝑛𝑐𝑒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1600" b="0" dirty="0"/>
                  <a:t>				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𝑠𝑒𝑛𝑡𝑒𝑛𝑐𝑒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sz="1600" b="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3D0E99D-EED9-4FF8-9A57-00EABAAB2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5" t="-1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91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Attention-based Models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일반적으로 </a:t>
            </a:r>
            <a:r>
              <a:rPr lang="en-US" altLang="ko-KR" dirty="0"/>
              <a:t>neural net</a:t>
            </a:r>
            <a:r>
              <a:rPr lang="ko-KR" altLang="en-US" dirty="0"/>
              <a:t>을 </a:t>
            </a:r>
            <a:r>
              <a:rPr lang="en-US" altLang="ko-KR" dirty="0"/>
              <a:t>training</a:t>
            </a:r>
            <a:r>
              <a:rPr lang="ko-KR" altLang="en-US" dirty="0"/>
              <a:t>하는 관점에서의 </a:t>
            </a:r>
            <a:r>
              <a:rPr lang="en-US" altLang="ko-KR" dirty="0">
                <a:solidFill>
                  <a:srgbClr val="0070C0"/>
                </a:solidFill>
              </a:rPr>
              <a:t>attention</a:t>
            </a:r>
            <a:r>
              <a:rPr lang="ko-KR" altLang="en-US" dirty="0">
                <a:solidFill>
                  <a:srgbClr val="0070C0"/>
                </a:solidFill>
              </a:rPr>
              <a:t>은 서로 다른 두 </a:t>
            </a:r>
            <a:r>
              <a:rPr lang="en-US" altLang="ko-KR" dirty="0">
                <a:solidFill>
                  <a:srgbClr val="0070C0"/>
                </a:solidFill>
              </a:rPr>
              <a:t>modality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alignment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neural net</a:t>
            </a:r>
            <a:r>
              <a:rPr lang="ko-KR" altLang="en-US" dirty="0">
                <a:solidFill>
                  <a:srgbClr val="0070C0"/>
                </a:solidFill>
              </a:rPr>
              <a:t>이 배우게 하는 것</a:t>
            </a:r>
            <a:endParaRPr lang="en-US" altLang="ko-K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4E6526-972E-45B3-8FDC-1231EC0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73" y="1709961"/>
            <a:ext cx="6718854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A9881-06A9-424E-9D2B-5E915B7BFB2C}"/>
              </a:ext>
            </a:extLst>
          </p:cNvPr>
          <p:cNvSpPr txBox="1"/>
          <p:nvPr/>
        </p:nvSpPr>
        <p:spPr>
          <a:xfrm>
            <a:off x="4194" y="6614716"/>
            <a:ext cx="6094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Show, Attend and Tell: Neural Image Caption Generation with Visual Attention (https://arxiv.org/abs/1502.03044)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5963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Attention-based Models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Neural Machine Translation</a:t>
            </a:r>
            <a:r>
              <a:rPr lang="ko-KR" altLang="en-US" dirty="0"/>
              <a:t>에서의 </a:t>
            </a:r>
            <a:r>
              <a:rPr lang="en-US" altLang="ko-KR" dirty="0"/>
              <a:t>attention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0070C0"/>
                </a:solidFill>
              </a:rPr>
              <a:t>source sentence</a:t>
            </a:r>
            <a:r>
              <a:rPr lang="ko-KR" altLang="en-US" dirty="0">
                <a:solidFill>
                  <a:srgbClr val="0070C0"/>
                </a:solidFill>
              </a:rPr>
              <a:t>와 </a:t>
            </a:r>
            <a:r>
              <a:rPr lang="en-US" altLang="ko-KR" dirty="0">
                <a:solidFill>
                  <a:srgbClr val="0070C0"/>
                </a:solidFill>
              </a:rPr>
              <a:t>target sentence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alignment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neural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net</a:t>
            </a:r>
            <a:r>
              <a:rPr lang="ko-KR" altLang="en-US" dirty="0">
                <a:solidFill>
                  <a:srgbClr val="0070C0"/>
                </a:solidFill>
              </a:rPr>
              <a:t>이 배우게 하는 것</a:t>
            </a:r>
            <a:endParaRPr lang="en-US" altLang="ko-K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A9881-06A9-424E-9D2B-5E915B7BFB2C}"/>
              </a:ext>
            </a:extLst>
          </p:cNvPr>
          <p:cNvSpPr txBox="1"/>
          <p:nvPr/>
        </p:nvSpPr>
        <p:spPr>
          <a:xfrm>
            <a:off x="4194" y="6614716"/>
            <a:ext cx="6094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http://web.stanford.edu/class/cs224n/lectures/lecture10.pdf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172700-53F4-4EC0-9CC1-FECBC72C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99" y="1838271"/>
            <a:ext cx="611340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Attention-based Models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3D0E99D-EED9-4FF8-9A57-00EABAAB2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/>
                  <a:t>backbone</a:t>
                </a:r>
                <a:r>
                  <a:rPr lang="ko-KR" altLang="en-US" dirty="0"/>
                  <a:t>으로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encoder, decoder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가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stacked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lstm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인 구조를 활용하며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해당 구조에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Attention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방법론을 추가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000" dirty="0">
                    <a:solidFill>
                      <a:srgbClr val="00B050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00B050"/>
                    </a:solidFill>
                  </a:rPr>
                  <a:t>만드는 방식이 결국 논문에서 말하는 </a:t>
                </a:r>
                <a:r>
                  <a:rPr lang="en-US" altLang="ko-KR" sz="2000" dirty="0">
                    <a:solidFill>
                      <a:srgbClr val="00B050"/>
                    </a:solidFill>
                  </a:rPr>
                  <a:t>Global Attention</a:t>
                </a:r>
                <a:r>
                  <a:rPr lang="ko-KR" altLang="en-US" sz="2000" dirty="0">
                    <a:solidFill>
                      <a:srgbClr val="00B050"/>
                    </a:solidFill>
                  </a:rPr>
                  <a:t>과 </a:t>
                </a:r>
                <a:r>
                  <a:rPr lang="en-US" altLang="ko-KR" sz="2000" dirty="0">
                    <a:solidFill>
                      <a:srgbClr val="00B050"/>
                    </a:solidFill>
                  </a:rPr>
                  <a:t>Local Attention!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3D0E99D-EED9-4FF8-9A57-00EABAAB2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5" t="-1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FB288BF-2643-448A-B8F4-FC51A9A41B3C}"/>
              </a:ext>
            </a:extLst>
          </p:cNvPr>
          <p:cNvSpPr/>
          <p:nvPr/>
        </p:nvSpPr>
        <p:spPr>
          <a:xfrm>
            <a:off x="3668402" y="3201938"/>
            <a:ext cx="746621" cy="4026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3FDF6A-7DA7-47DB-AF10-4B5AD99F7F59}"/>
              </a:ext>
            </a:extLst>
          </p:cNvPr>
          <p:cNvGrpSpPr/>
          <p:nvPr/>
        </p:nvGrpSpPr>
        <p:grpSpPr>
          <a:xfrm>
            <a:off x="4635551" y="2199707"/>
            <a:ext cx="4188270" cy="2407134"/>
            <a:chOff x="4635551" y="2387377"/>
            <a:chExt cx="4188270" cy="24071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574295E-59A7-409A-A979-08E695762E07}"/>
                    </a:ext>
                  </a:extLst>
                </p:cNvPr>
                <p:cNvSpPr txBox="1"/>
                <p:nvPr/>
              </p:nvSpPr>
              <p:spPr>
                <a:xfrm>
                  <a:off x="4635551" y="2387377"/>
                  <a:ext cx="4188270" cy="2407134"/>
                </a:xfrm>
                <a:prstGeom prst="rect">
                  <a:avLst/>
                </a:prstGeom>
                <a:noFill/>
                <a:ln w="127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altLang="ko-KR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ko-KR" sz="16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a14:m>
                  <a:r>
                    <a:rPr lang="en-US" altLang="ko-KR" sz="160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altLang="ko-KR" sz="1600" dirty="0"/>
                </a:p>
                <a:p>
                  <a:r>
                    <a:rPr lang="en-US" altLang="ko-KR" sz="1400" dirty="0"/>
                    <a:t>			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𝑠𝑒𝑛𝑡𝑒𝑛𝑐𝑒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altLang="ko-KR" sz="1400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ko-KR" sz="1400" dirty="0"/>
                    <a:t>			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𝑠𝑒𝑛𝑡𝑒𝑛𝑐𝑒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574295E-59A7-409A-A979-08E695762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551" y="2387377"/>
                  <a:ext cx="4188270" cy="24071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FD720D1-9AF7-4F01-81C8-8B7E7FB93A3D}"/>
                </a:ext>
              </a:extLst>
            </p:cNvPr>
            <p:cNvSpPr/>
            <p:nvPr/>
          </p:nvSpPr>
          <p:spPr>
            <a:xfrm>
              <a:off x="4702028" y="3141691"/>
              <a:ext cx="3917659" cy="5620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9906AF-DD41-4425-8CC9-78299C5949CF}"/>
              </a:ext>
            </a:extLst>
          </p:cNvPr>
          <p:cNvGrpSpPr/>
          <p:nvPr/>
        </p:nvGrpSpPr>
        <p:grpSpPr>
          <a:xfrm>
            <a:off x="255342" y="2030815"/>
            <a:ext cx="3192533" cy="2744919"/>
            <a:chOff x="255342" y="2420848"/>
            <a:chExt cx="3192533" cy="2744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04FF83-8AA6-430C-B56F-E31F39357854}"/>
                    </a:ext>
                  </a:extLst>
                </p:cNvPr>
                <p:cNvSpPr txBox="1"/>
                <p:nvPr/>
              </p:nvSpPr>
              <p:spPr>
                <a:xfrm>
                  <a:off x="255342" y="2420848"/>
                  <a:ext cx="3192533" cy="2744919"/>
                </a:xfrm>
                <a:prstGeom prst="rect">
                  <a:avLst/>
                </a:prstGeom>
                <a:noFill/>
                <a:ln w="127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6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altLang="ko-KR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ko-KR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oMath>
                    </m:oMathPara>
                  </a14:m>
                  <a:endParaRPr lang="en-US" altLang="ko-KR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altLang="ko-KR" sz="1600" dirty="0"/>
                </a:p>
                <a:p>
                  <a:r>
                    <a:rPr lang="en-US" altLang="ko-KR" sz="1400" dirty="0"/>
                    <a:t>		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𝑠𝑒𝑛𝑡𝑒𝑛𝑐𝑒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altLang="ko-KR" sz="1400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ko-KR" sz="1400" dirty="0"/>
                    <a:t>		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𝑠𝑒𝑛𝑡𝑒𝑛𝑐𝑒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04FF83-8AA6-430C-B56F-E31F39357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42" y="2420848"/>
                  <a:ext cx="3192533" cy="27449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24CAA8-ECDC-43F4-BDBD-0D6ED9FD3D98}"/>
                </a:ext>
              </a:extLst>
            </p:cNvPr>
            <p:cNvSpPr/>
            <p:nvPr/>
          </p:nvSpPr>
          <p:spPr>
            <a:xfrm>
              <a:off x="320180" y="3153621"/>
              <a:ext cx="2743200" cy="4830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000B46E-0BDE-459E-A86E-CD34AE03B6A0}"/>
              </a:ext>
            </a:extLst>
          </p:cNvPr>
          <p:cNvCxnSpPr/>
          <p:nvPr/>
        </p:nvCxnSpPr>
        <p:spPr>
          <a:xfrm>
            <a:off x="2894203" y="2533460"/>
            <a:ext cx="12164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2DC28C-EAB8-49C3-8D39-9B6A18A4AEEE}"/>
              </a:ext>
            </a:extLst>
          </p:cNvPr>
          <p:cNvCxnSpPr/>
          <p:nvPr/>
        </p:nvCxnSpPr>
        <p:spPr>
          <a:xfrm>
            <a:off x="7323064" y="2722212"/>
            <a:ext cx="12164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45CABE16-BD72-4447-8DF1-04AED10BE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003" y="4811447"/>
            <a:ext cx="1871366" cy="18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F7A4EF1-56F9-4137-99C5-1DC3E89FB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76" y="4991447"/>
            <a:ext cx="245106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09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Attention-based Models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3D0E99D-EED9-4FF8-9A57-00EABAAB2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/>
                  <a:t>Global Attention</a:t>
                </a:r>
              </a:p>
              <a:p>
                <a:pPr marL="0" indent="0">
                  <a:buNone/>
                </a:pPr>
                <a:r>
                  <a:rPr lang="en-US" altLang="ko-KR" sz="2000" dirty="0"/>
                  <a:t>Global Attention</a:t>
                </a:r>
                <a:r>
                  <a:rPr lang="ko-KR" altLang="en-US" sz="2000" dirty="0"/>
                  <a:t>의 </a:t>
                </a:r>
                <a:r>
                  <a:rPr lang="en-US" altLang="ko-KR" sz="2000" dirty="0"/>
                  <a:t>idea</a:t>
                </a:r>
                <a:r>
                  <a:rPr lang="ko-KR" altLang="en-US" sz="2000" dirty="0"/>
                  <a:t>는 </a:t>
                </a:r>
                <a:r>
                  <a:rPr lang="en-US" altLang="ko-KR" sz="2000" dirty="0">
                    <a:solidFill>
                      <a:srgbClr val="0070C0"/>
                    </a:solidFill>
                  </a:rPr>
                  <a:t>encoder</a:t>
                </a:r>
                <a:r>
                  <a:rPr lang="ko-KR" altLang="en-US" sz="2000" dirty="0">
                    <a:solidFill>
                      <a:srgbClr val="0070C0"/>
                    </a:solidFill>
                  </a:rPr>
                  <a:t>의 모든 </a:t>
                </a:r>
                <a:r>
                  <a:rPr lang="en-US" altLang="ko-KR" sz="2000" dirty="0">
                    <a:solidFill>
                      <a:srgbClr val="0070C0"/>
                    </a:solidFill>
                  </a:rPr>
                  <a:t>step</a:t>
                </a:r>
                <a:r>
                  <a:rPr lang="ko-KR" altLang="en-US" sz="2000" dirty="0">
                    <a:solidFill>
                      <a:srgbClr val="0070C0"/>
                    </a:solidFill>
                  </a:rPr>
                  <a:t>의 </a:t>
                </a:r>
                <a:r>
                  <a:rPr lang="en-US" altLang="ko-KR" sz="2000" dirty="0">
                    <a:solidFill>
                      <a:srgbClr val="0070C0"/>
                    </a:solidFill>
                  </a:rPr>
                  <a:t>hidden state</a:t>
                </a:r>
                <a:r>
                  <a:rPr lang="ko-KR" altLang="en-US" sz="2000" dirty="0">
                    <a:solidFill>
                      <a:srgbClr val="0070C0"/>
                    </a:solidFill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0070C0"/>
                    </a:solidFill>
                  </a:rPr>
                  <a:t>를 만들 때 고려하자는 것</a:t>
                </a:r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3D0E99D-EED9-4FF8-9A57-00EABAAB2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5" t="-1411" r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97858-F19C-4DC9-9813-F578DF760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4" y="1965241"/>
            <a:ext cx="3538691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028CB1-5AF5-4734-8D5D-C8B3AD36BB8E}"/>
                  </a:ext>
                </a:extLst>
              </p:cNvPr>
              <p:cNvSpPr txBox="1"/>
              <p:nvPr/>
            </p:nvSpPr>
            <p:spPr>
              <a:xfrm>
                <a:off x="4448175" y="2647240"/>
                <a:ext cx="4367213" cy="2956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Location-based function</a:t>
                </a:r>
              </a:p>
              <a:p>
                <a:endParaRPr lang="en-US" altLang="ko-K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𝑙𝑜𝑐𝑎𝑡𝑖𝑜𝑛</m:t>
                      </m:r>
                    </m:oMath>
                  </m:oMathPara>
                </a14:m>
                <a:endParaRPr lang="en-US" altLang="ko-KR" sz="1200" b="0" dirty="0">
                  <a:latin typeface="Cambria Math" panose="02040503050406030204" pitchFamily="18" charset="0"/>
                </a:endParaRPr>
              </a:p>
              <a:p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:endParaRPr lang="en-US" altLang="ko-KR" sz="1200" i="1" dirty="0">
                  <a:latin typeface="Cambria Math" panose="02040503050406030204" pitchFamily="18" charset="0"/>
                </a:endParaRPr>
              </a:p>
              <a:p>
                <a:pPr lvl="0"/>
                <a:r>
                  <a:rPr lang="en-US" altLang="ko-KR" sz="1600" dirty="0">
                    <a:solidFill>
                      <a:prstClr val="black"/>
                    </a:solidFill>
                  </a:rPr>
                  <a:t>Content-based function</a:t>
                </a:r>
              </a:p>
              <a:p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align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latin typeface="Cambria Math" panose="02040503050406030204" pitchFamily="18" charset="0"/>
                                    </a:rPr>
                                    <m:t>score</m:t>
                                  </m:r>
                                  <m:d>
                                    <m:d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b="1" i="1"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2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200">
                                          <a:latin typeface="Cambria Math" panose="02040503050406030204" pitchFamily="18" charset="0"/>
                                        </a:rPr>
                                        <m:t>score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𝒉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altLang="ko-K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score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200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𝑑𝑜𝑡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1" i="1"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ko-KR" sz="1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1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             </m:t>
                                      </m:r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𝑔𝑒𝑛𝑒𝑟𝑎𝑙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ko-KR" sz="12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200">
                                    <a:latin typeface="Cambria Math" panose="02040503050406030204" pitchFamily="18" charset="0"/>
                                  </a:rPr>
                                  <m:t>anh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1" i="1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1" i="1">
                                                <a:latin typeface="Cambria Math" panose="02040503050406030204" pitchFamily="18" charset="0"/>
                                              </a:rPr>
                                              <m:t>𝒉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2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𝑐𝑜𝑛𝑐𝑎𝑡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200" dirty="0"/>
              </a:p>
              <a:p>
                <a:endParaRPr lang="ko-KR" altLang="en-US" sz="1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028CB1-5AF5-4734-8D5D-C8B3AD36B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175" y="2647240"/>
                <a:ext cx="4367213" cy="2956002"/>
              </a:xfrm>
              <a:prstGeom prst="rect">
                <a:avLst/>
              </a:prstGeom>
              <a:blipFill>
                <a:blip r:embed="rId4"/>
                <a:stretch>
                  <a:fillRect l="-838" t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30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147AF-2A9C-4BC8-876C-A03A11A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Attention-based Models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0E99D-EED9-4FF8-9A57-00EABAAB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Local Attention (1/2)</a:t>
            </a:r>
          </a:p>
          <a:p>
            <a:pPr marL="0" indent="0" algn="just">
              <a:buNone/>
            </a:pPr>
            <a:r>
              <a:rPr lang="en-US" altLang="ko-KR" sz="2000" dirty="0"/>
              <a:t>Global attention</a:t>
            </a:r>
            <a:r>
              <a:rPr lang="ko-KR" altLang="en-US" sz="2000" dirty="0"/>
              <a:t>의 경우 </a:t>
            </a:r>
            <a:r>
              <a:rPr lang="en-US" altLang="ko-KR" sz="2000" dirty="0"/>
              <a:t>source sentence</a:t>
            </a:r>
            <a:r>
              <a:rPr lang="ko-KR" altLang="en-US" sz="2000" dirty="0"/>
              <a:t>가 길어지면 </a:t>
            </a:r>
            <a:r>
              <a:rPr lang="en-US" altLang="ko-KR" sz="2000" dirty="0"/>
              <a:t>translate</a:t>
            </a:r>
            <a:r>
              <a:rPr lang="ko-KR" altLang="en-US" sz="2000" dirty="0"/>
              <a:t>하기가 </a:t>
            </a:r>
            <a:r>
              <a:rPr lang="en-US" altLang="ko-KR" sz="2000" dirty="0"/>
              <a:t>impractical, expensive</a:t>
            </a:r>
            <a:r>
              <a:rPr lang="ko-KR" altLang="en-US" sz="2000" dirty="0"/>
              <a:t>해지는 문제가 발생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solidFill>
                  <a:srgbClr val="0070C0"/>
                </a:solidFill>
                <a:sym typeface="Wingdings" panose="05000000000000000000" pitchFamily="2" charset="2"/>
              </a:rPr>
              <a:t>source sentence</a:t>
            </a:r>
            <a:r>
              <a:rPr lang="ko-KR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2000" dirty="0">
                <a:solidFill>
                  <a:srgbClr val="0070C0"/>
                </a:solidFill>
                <a:sym typeface="Wingdings" panose="05000000000000000000" pitchFamily="2" charset="2"/>
              </a:rPr>
              <a:t>subset</a:t>
            </a:r>
            <a:r>
              <a:rPr lang="ko-KR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만 고려하는 것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7D1EA-2642-47C4-843E-C33FC79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320E-39EC-4655-AE03-9EB4474ACDA5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393272-99F8-47BB-BA8C-B244A46649D0}"/>
              </a:ext>
            </a:extLst>
          </p:cNvPr>
          <p:cNvGrpSpPr/>
          <p:nvPr/>
        </p:nvGrpSpPr>
        <p:grpSpPr>
          <a:xfrm>
            <a:off x="855155" y="2029478"/>
            <a:ext cx="7433690" cy="4320000"/>
            <a:chOff x="760779" y="1983344"/>
            <a:chExt cx="7433690" cy="432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C41D8F-B927-43E1-9D77-8EF2D771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79" y="1983344"/>
              <a:ext cx="3256057" cy="432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AA8EC34-F30E-48A9-BC7A-8251283ED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349"/>
            <a:stretch/>
          </p:blipFill>
          <p:spPr>
            <a:xfrm>
              <a:off x="4540735" y="2715118"/>
              <a:ext cx="3653734" cy="2856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194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라운드 Bold"/>
        <a:cs typeface=""/>
      </a:majorFont>
      <a:minorFont>
        <a:latin typeface="Calibri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507</Words>
  <Application>Microsoft Office PowerPoint</Application>
  <PresentationFormat>화면 슬라이드 쇼(4:3)</PresentationFormat>
  <Paragraphs>113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나눔스퀘어라운드 Bold</vt:lpstr>
      <vt:lpstr>나눔스퀘어라운드 Regular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Effective Approaches to Attention-based Neural Machine Translation</vt:lpstr>
      <vt:lpstr>Agenda</vt:lpstr>
      <vt:lpstr>Introduction</vt:lpstr>
      <vt:lpstr>Neural Machine Translation</vt:lpstr>
      <vt:lpstr>Attention-based Models</vt:lpstr>
      <vt:lpstr>Attention-based Models</vt:lpstr>
      <vt:lpstr>Attention-based Models</vt:lpstr>
      <vt:lpstr>Attention-based Models</vt:lpstr>
      <vt:lpstr>Attention-based Models</vt:lpstr>
      <vt:lpstr>Attention-based Models</vt:lpstr>
      <vt:lpstr>Attention-based Models</vt:lpstr>
      <vt:lpstr>Experiments</vt:lpstr>
      <vt:lpstr>Experiments</vt:lpstr>
      <vt:lpstr>Analysis</vt:lpstr>
      <vt:lpstr>Analysis</vt:lpstr>
      <vt:lpstr>Analysis</vt:lpstr>
      <vt:lpstr>Analysis</vt:lpstr>
      <vt:lpstr>Conclusion &amp; 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김보섭[ 대학원석사과정졸업 / 산업경영공학과 ]</dc:creator>
  <cp:lastModifiedBy>김보섭[ 대학원석사과정졸업 / 산업경영공학과 ]</cp:lastModifiedBy>
  <cp:revision>33</cp:revision>
  <dcterms:created xsi:type="dcterms:W3CDTF">2018-11-09T14:14:13Z</dcterms:created>
  <dcterms:modified xsi:type="dcterms:W3CDTF">2018-11-11T14:32:21Z</dcterms:modified>
</cp:coreProperties>
</file>